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(MS)" panose="020B0604020202020204" charset="0"/>
      <p:regular r:id="rId12"/>
    </p:embeddedFont>
    <p:embeddedFont>
      <p:font typeface="Calibri (MS) Bold" panose="020B0604020202020204" charset="0"/>
      <p:regular r:id="rId13"/>
    </p:embeddedFont>
    <p:embeddedFont>
      <p:font typeface="Roboto Bold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7" autoAdjust="0"/>
    <p:restoredTop sz="94660"/>
  </p:normalViewPr>
  <p:slideViewPr>
    <p:cSldViewPr snapToGrid="0">
      <p:cViewPr>
        <p:scale>
          <a:sx n="50" d="100"/>
          <a:sy n="50" d="100"/>
        </p:scale>
        <p:origin x="144" y="57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hyperlink" Target="https://nibs.ecosim.h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s://edutest.ecosim.hu/snowhotel" TargetMode="Externa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nibs.ecosim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ibsweb.org/competitions/business-simulation-competition-2023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8586" y="3078163"/>
            <a:ext cx="787686" cy="2895720"/>
            <a:chOff x="0" y="0"/>
            <a:chExt cx="207456" cy="7626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456" cy="762659"/>
            </a:xfrm>
            <a:custGeom>
              <a:avLst/>
              <a:gdLst/>
              <a:ahLst/>
              <a:cxnLst/>
              <a:rect l="l" t="t" r="r" b="b"/>
              <a:pathLst>
                <a:path w="207456" h="762659">
                  <a:moveTo>
                    <a:pt x="0" y="0"/>
                  </a:moveTo>
                  <a:lnTo>
                    <a:pt x="207456" y="0"/>
                  </a:lnTo>
                  <a:lnTo>
                    <a:pt x="207456" y="762659"/>
                  </a:lnTo>
                  <a:lnTo>
                    <a:pt x="0" y="762659"/>
                  </a:lnTo>
                  <a:lnTo>
                    <a:pt x="0" y="0"/>
                  </a:lnTo>
                </a:path>
              </a:pathLst>
            </a:custGeom>
            <a:solidFill>
              <a:srgbClr val="F4A20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16448521" y="4354667"/>
            <a:ext cx="4998443" cy="4879738"/>
            <a:chOff x="0" y="0"/>
            <a:chExt cx="1316462" cy="12851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6462" cy="1285198"/>
            </a:xfrm>
            <a:custGeom>
              <a:avLst/>
              <a:gdLst/>
              <a:ahLst/>
              <a:cxnLst/>
              <a:rect l="l" t="t" r="r" b="b"/>
              <a:pathLst>
                <a:path w="1316462" h="1285198">
                  <a:moveTo>
                    <a:pt x="0" y="0"/>
                  </a:moveTo>
                  <a:lnTo>
                    <a:pt x="1316462" y="0"/>
                  </a:lnTo>
                  <a:lnTo>
                    <a:pt x="1316462" y="1285198"/>
                  </a:lnTo>
                  <a:lnTo>
                    <a:pt x="0" y="1285198"/>
                  </a:lnTo>
                  <a:lnTo>
                    <a:pt x="0" y="0"/>
                  </a:lnTo>
                </a:path>
              </a:pathLst>
            </a:custGeom>
            <a:solidFill>
              <a:srgbClr val="F4A20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100000">
            <a:off x="10586895" y="-4405449"/>
            <a:ext cx="7589194" cy="9537300"/>
            <a:chOff x="0" y="0"/>
            <a:chExt cx="1998800" cy="25118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98800" cy="2511882"/>
            </a:xfrm>
            <a:custGeom>
              <a:avLst/>
              <a:gdLst/>
              <a:ahLst/>
              <a:cxnLst/>
              <a:rect l="l" t="t" r="r" b="b"/>
              <a:pathLst>
                <a:path w="1998800" h="2511882">
                  <a:moveTo>
                    <a:pt x="0" y="0"/>
                  </a:moveTo>
                  <a:lnTo>
                    <a:pt x="1998800" y="0"/>
                  </a:lnTo>
                  <a:lnTo>
                    <a:pt x="1998800" y="2511882"/>
                  </a:lnTo>
                  <a:lnTo>
                    <a:pt x="0" y="2511882"/>
                  </a:lnTo>
                  <a:lnTo>
                    <a:pt x="0" y="0"/>
                  </a:lnTo>
                </a:path>
              </a:pathLst>
            </a:custGeom>
            <a:solidFill>
              <a:srgbClr val="0067AA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67425" y="3078163"/>
            <a:ext cx="8214155" cy="2895720"/>
          </a:xfrm>
          <a:custGeom>
            <a:avLst/>
            <a:gdLst/>
            <a:ahLst/>
            <a:cxnLst/>
            <a:rect l="l" t="t" r="r" b="b"/>
            <a:pathLst>
              <a:path w="8214155" h="2895720">
                <a:moveTo>
                  <a:pt x="0" y="0"/>
                </a:moveTo>
                <a:lnTo>
                  <a:pt x="8214155" y="0"/>
                </a:lnTo>
                <a:lnTo>
                  <a:pt x="8214155" y="2895721"/>
                </a:lnTo>
                <a:lnTo>
                  <a:pt x="0" y="2895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2" name="Freeform 12"/>
          <p:cNvSpPr/>
          <p:nvPr/>
        </p:nvSpPr>
        <p:spPr>
          <a:xfrm>
            <a:off x="8658158" y="9139413"/>
            <a:ext cx="2808410" cy="925499"/>
          </a:xfrm>
          <a:custGeom>
            <a:avLst/>
            <a:gdLst/>
            <a:ahLst/>
            <a:cxnLst/>
            <a:rect l="l" t="t" r="r" b="b"/>
            <a:pathLst>
              <a:path w="2808410" h="925499">
                <a:moveTo>
                  <a:pt x="0" y="0"/>
                </a:moveTo>
                <a:lnTo>
                  <a:pt x="2808410" y="0"/>
                </a:lnTo>
                <a:lnTo>
                  <a:pt x="2808410" y="925499"/>
                </a:lnTo>
                <a:lnTo>
                  <a:pt x="0" y="925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3" name="Freeform 13"/>
          <p:cNvSpPr/>
          <p:nvPr/>
        </p:nvSpPr>
        <p:spPr>
          <a:xfrm>
            <a:off x="16210860" y="8899153"/>
            <a:ext cx="1642208" cy="1308635"/>
          </a:xfrm>
          <a:custGeom>
            <a:avLst/>
            <a:gdLst/>
            <a:ahLst/>
            <a:cxnLst/>
            <a:rect l="l" t="t" r="r" b="b"/>
            <a:pathLst>
              <a:path w="1642208" h="1308635">
                <a:moveTo>
                  <a:pt x="0" y="0"/>
                </a:moveTo>
                <a:lnTo>
                  <a:pt x="1642208" y="0"/>
                </a:lnTo>
                <a:lnTo>
                  <a:pt x="1642208" y="1308634"/>
                </a:lnTo>
                <a:lnTo>
                  <a:pt x="0" y="130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4" name="Freeform 14"/>
          <p:cNvSpPr/>
          <p:nvPr/>
        </p:nvSpPr>
        <p:spPr>
          <a:xfrm>
            <a:off x="11655979" y="9060867"/>
            <a:ext cx="4739432" cy="1004045"/>
          </a:xfrm>
          <a:custGeom>
            <a:avLst/>
            <a:gdLst/>
            <a:ahLst/>
            <a:cxnLst/>
            <a:rect l="l" t="t" r="r" b="b"/>
            <a:pathLst>
              <a:path w="4739432" h="1004045">
                <a:moveTo>
                  <a:pt x="0" y="0"/>
                </a:moveTo>
                <a:lnTo>
                  <a:pt x="4739432" y="0"/>
                </a:lnTo>
                <a:lnTo>
                  <a:pt x="4739432" y="1004045"/>
                </a:lnTo>
                <a:lnTo>
                  <a:pt x="0" y="10040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TextBox 15"/>
          <p:cNvSpPr txBox="1"/>
          <p:nvPr/>
        </p:nvSpPr>
        <p:spPr>
          <a:xfrm>
            <a:off x="1667425" y="6470277"/>
            <a:ext cx="7909534" cy="2428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499" dirty="0">
                <a:solidFill>
                  <a:srgbClr val="004AAD"/>
                </a:solidFill>
                <a:latin typeface="Calibri (MS) Bold"/>
              </a:rPr>
              <a:t>CHECK-IN TO SUCCESS AND</a:t>
            </a:r>
          </a:p>
          <a:p>
            <a:pPr algn="just">
              <a:lnSpc>
                <a:spcPts val="6299"/>
              </a:lnSpc>
            </a:pPr>
            <a:r>
              <a:rPr lang="en-US" sz="4499" dirty="0">
                <a:solidFill>
                  <a:srgbClr val="004AAD"/>
                </a:solidFill>
                <a:latin typeface="Calibri (MS) Bold"/>
              </a:rPr>
              <a:t>RISE TO THE TOP AS</a:t>
            </a:r>
          </a:p>
          <a:p>
            <a:pPr algn="just">
              <a:lnSpc>
                <a:spcPts val="6299"/>
              </a:lnSpc>
            </a:pPr>
            <a:r>
              <a:rPr lang="en-US" sz="4499" dirty="0">
                <a:solidFill>
                  <a:srgbClr val="004AAD"/>
                </a:solidFill>
                <a:latin typeface="Calibri (MS) Bold"/>
              </a:rPr>
              <a:t>A HOTEL MANAGER!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9E21523-51A9-42A3-9423-BD95CBE273F8}"/>
              </a:ext>
            </a:extLst>
          </p:cNvPr>
          <p:cNvGrpSpPr/>
          <p:nvPr/>
        </p:nvGrpSpPr>
        <p:grpSpPr>
          <a:xfrm>
            <a:off x="-1399667" y="3086100"/>
            <a:ext cx="21125434" cy="1906468"/>
            <a:chOff x="-1399667" y="1485899"/>
            <a:chExt cx="21125434" cy="2191617"/>
          </a:xfrm>
        </p:grpSpPr>
        <p:grpSp>
          <p:nvGrpSpPr>
            <p:cNvPr id="2" name="Group 2"/>
            <p:cNvGrpSpPr/>
            <p:nvPr/>
          </p:nvGrpSpPr>
          <p:grpSpPr>
            <a:xfrm rot="-5400000">
              <a:off x="8067242" y="-6562292"/>
              <a:ext cx="2191617" cy="18288000"/>
              <a:chOff x="0" y="0"/>
              <a:chExt cx="619276" cy="5167563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619276" cy="5167563"/>
              </a:xfrm>
              <a:custGeom>
                <a:avLst/>
                <a:gdLst/>
                <a:ahLst/>
                <a:cxnLst/>
                <a:rect l="l" t="t" r="r" b="b"/>
                <a:pathLst>
                  <a:path w="619276" h="5167563">
                    <a:moveTo>
                      <a:pt x="0" y="0"/>
                    </a:moveTo>
                    <a:lnTo>
                      <a:pt x="619276" y="0"/>
                    </a:lnTo>
                    <a:lnTo>
                      <a:pt x="619276" y="5167563"/>
                    </a:lnTo>
                    <a:lnTo>
                      <a:pt x="0" y="516756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4A200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 lang="en-GB"/>
              </a:p>
            </p:txBody>
          </p:sp>
        </p:grpSp>
        <p:sp>
          <p:nvSpPr>
            <p:cNvPr id="11" name="TextBox 11"/>
            <p:cNvSpPr txBox="1"/>
            <p:nvPr/>
          </p:nvSpPr>
          <p:spPr>
            <a:xfrm>
              <a:off x="-1399667" y="1753032"/>
              <a:ext cx="21125434" cy="16769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880"/>
                </a:lnSpc>
              </a:pPr>
              <a:r>
                <a:rPr lang="en-GB" sz="4200">
                  <a:solidFill>
                    <a:srgbClr val="FFFFFF"/>
                  </a:solidFill>
                  <a:latin typeface="Roboto Bold"/>
                </a:rPr>
                <a:t>The Network of International Business Schools presents the </a:t>
              </a:r>
              <a:br>
                <a:rPr lang="en-GB" sz="4200">
                  <a:solidFill>
                    <a:srgbClr val="FFFFFF"/>
                  </a:solidFill>
                  <a:latin typeface="Roboto Bold"/>
                </a:rPr>
              </a:br>
              <a:r>
                <a:rPr lang="en-GB" sz="4200">
                  <a:solidFill>
                    <a:srgbClr val="FFFFFF"/>
                  </a:solidFill>
                  <a:latin typeface="Roboto Bold"/>
                </a:rPr>
                <a:t>International Business Simulation Competition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216101" y="5476187"/>
            <a:ext cx="812599" cy="840983"/>
          </a:xfrm>
          <a:custGeom>
            <a:avLst/>
            <a:gdLst/>
            <a:ahLst/>
            <a:cxnLst/>
            <a:rect l="l" t="t" r="r" b="b"/>
            <a:pathLst>
              <a:path w="812599" h="840983">
                <a:moveTo>
                  <a:pt x="0" y="0"/>
                </a:moveTo>
                <a:lnTo>
                  <a:pt x="812599" y="0"/>
                </a:lnTo>
                <a:lnTo>
                  <a:pt x="812599" y="840983"/>
                </a:lnTo>
                <a:lnTo>
                  <a:pt x="0" y="840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solidFill>
                <a:srgbClr val="0070C0"/>
              </a:solidFill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16101" y="6678127"/>
            <a:ext cx="812599" cy="840983"/>
          </a:xfrm>
          <a:custGeom>
            <a:avLst/>
            <a:gdLst/>
            <a:ahLst/>
            <a:cxnLst/>
            <a:rect l="l" t="t" r="r" b="b"/>
            <a:pathLst>
              <a:path w="812599" h="840983">
                <a:moveTo>
                  <a:pt x="0" y="0"/>
                </a:moveTo>
                <a:lnTo>
                  <a:pt x="812599" y="0"/>
                </a:lnTo>
                <a:lnTo>
                  <a:pt x="812599" y="840983"/>
                </a:lnTo>
                <a:lnTo>
                  <a:pt x="0" y="8409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solidFill>
                <a:srgbClr val="0070C0"/>
              </a:solidFill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216101" y="7880067"/>
            <a:ext cx="812599" cy="840983"/>
          </a:xfrm>
          <a:custGeom>
            <a:avLst/>
            <a:gdLst/>
            <a:ahLst/>
            <a:cxnLst/>
            <a:rect l="l" t="t" r="r" b="b"/>
            <a:pathLst>
              <a:path w="812599" h="840983">
                <a:moveTo>
                  <a:pt x="0" y="0"/>
                </a:moveTo>
                <a:lnTo>
                  <a:pt x="812599" y="0"/>
                </a:lnTo>
                <a:lnTo>
                  <a:pt x="812599" y="840982"/>
                </a:lnTo>
                <a:lnTo>
                  <a:pt x="0" y="840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solidFill>
                <a:srgbClr val="0070C0"/>
              </a:solidFill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216101" y="9033389"/>
            <a:ext cx="812599" cy="840983"/>
          </a:xfrm>
          <a:custGeom>
            <a:avLst/>
            <a:gdLst/>
            <a:ahLst/>
            <a:cxnLst/>
            <a:rect l="l" t="t" r="r" b="b"/>
            <a:pathLst>
              <a:path w="812599" h="840983">
                <a:moveTo>
                  <a:pt x="0" y="0"/>
                </a:moveTo>
                <a:lnTo>
                  <a:pt x="812599" y="0"/>
                </a:lnTo>
                <a:lnTo>
                  <a:pt x="812599" y="840982"/>
                </a:lnTo>
                <a:lnTo>
                  <a:pt x="0" y="8409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>
              <a:solidFill>
                <a:srgbClr val="0070C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390204" y="5613590"/>
            <a:ext cx="16674581" cy="50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99"/>
              </a:lnSpc>
            </a:pPr>
            <a:r>
              <a:rPr lang="en-GB" sz="2999" dirty="0">
                <a:solidFill>
                  <a:srgbClr val="0070C0"/>
                </a:solidFill>
                <a:latin typeface="Calibri (MS) Bold"/>
              </a:rPr>
              <a:t>An online competition which is open to both students and graduates in teams of 2-4.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0204" y="6874342"/>
            <a:ext cx="15549562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GB" sz="3000">
                <a:solidFill>
                  <a:srgbClr val="0070C0"/>
                </a:solidFill>
                <a:latin typeface="Calibri (MS) Bold"/>
              </a:rPr>
              <a:t>You can manage a virtual hotel and ski resort company with the EcoSim Edu business simulation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90204" y="7990847"/>
            <a:ext cx="16674580" cy="505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GB" sz="3000">
                <a:solidFill>
                  <a:srgbClr val="0070C0"/>
                </a:solidFill>
                <a:latin typeface="Calibri (MS) Bold"/>
              </a:rPr>
              <a:t>Registration deadline: 17th October 2023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90204" y="9101455"/>
            <a:ext cx="6337697" cy="5055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GB" sz="3000">
                <a:solidFill>
                  <a:srgbClr val="0070C0"/>
                </a:solidFill>
                <a:latin typeface="Calibri (MS) Bold"/>
              </a:rPr>
              <a:t>Details at the website: </a:t>
            </a:r>
            <a:r>
              <a:rPr lang="en-GB" sz="3000" u="sng">
                <a:solidFill>
                  <a:srgbClr val="0070C0"/>
                </a:solidFill>
                <a:latin typeface="Calibri (MS) Bold"/>
                <a:hlinkClick r:id="rId4" tooltip="https://nibs.ecosim.hu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NIBS.ECOSIM.HU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88BD2A4-88C1-4432-9433-B9CD26EC6D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075" y="9033389"/>
            <a:ext cx="2632710" cy="925562"/>
          </a:xfrm>
          <a:prstGeom prst="rect">
            <a:avLst/>
          </a:prstGeom>
        </p:spPr>
      </p:pic>
      <p:sp>
        <p:nvSpPr>
          <p:cNvPr id="18" name="Téglalap: lekerekített 28">
            <a:extLst>
              <a:ext uri="{FF2B5EF4-FFF2-40B4-BE49-F238E27FC236}">
                <a16:creationId xmlns:a16="http://schemas.microsoft.com/office/drawing/2014/main" id="{97775610-7BA2-4108-8E2E-01EA5ECDC857}"/>
              </a:ext>
            </a:extLst>
          </p:cNvPr>
          <p:cNvSpPr/>
          <p:nvPr/>
        </p:nvSpPr>
        <p:spPr>
          <a:xfrm>
            <a:off x="2667000" y="599221"/>
            <a:ext cx="12725400" cy="2158184"/>
          </a:xfrm>
          <a:prstGeom prst="roundRect">
            <a:avLst/>
          </a:prstGeom>
          <a:solidFill>
            <a:srgbClr val="0067AA"/>
          </a:solidFill>
          <a:ln>
            <a:solidFill>
              <a:srgbClr val="0067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28">
            <a:extLst>
              <a:ext uri="{FF2B5EF4-FFF2-40B4-BE49-F238E27FC236}">
                <a16:creationId xmlns:a16="http://schemas.microsoft.com/office/drawing/2014/main" id="{473521C8-E922-49DB-AF99-9E9D09EFEB16}"/>
              </a:ext>
            </a:extLst>
          </p:cNvPr>
          <p:cNvSpPr txBox="1"/>
          <p:nvPr/>
        </p:nvSpPr>
        <p:spPr>
          <a:xfrm>
            <a:off x="2203025" y="847725"/>
            <a:ext cx="13881950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GB" sz="9000">
                <a:solidFill>
                  <a:srgbClr val="FFFFFF"/>
                </a:solidFill>
                <a:latin typeface="Roboto Bold"/>
              </a:rPr>
              <a:t>What is NIBS IBSC?</a:t>
            </a:r>
          </a:p>
        </p:txBody>
      </p:sp>
    </p:spTree>
    <p:extLst>
      <p:ext uri="{BB962C8B-B14F-4D97-AF65-F5344CB8AC3E}">
        <p14:creationId xmlns:p14="http://schemas.microsoft.com/office/powerpoint/2010/main" val="746779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: lekerekített 28">
            <a:extLst>
              <a:ext uri="{FF2B5EF4-FFF2-40B4-BE49-F238E27FC236}">
                <a16:creationId xmlns:a16="http://schemas.microsoft.com/office/drawing/2014/main" id="{462B7787-44DC-F4F2-05EF-DD2D370225EF}"/>
              </a:ext>
            </a:extLst>
          </p:cNvPr>
          <p:cNvSpPr/>
          <p:nvPr/>
        </p:nvSpPr>
        <p:spPr>
          <a:xfrm>
            <a:off x="2667000" y="599221"/>
            <a:ext cx="12725400" cy="2158184"/>
          </a:xfrm>
          <a:prstGeom prst="roundRect">
            <a:avLst/>
          </a:prstGeom>
          <a:solidFill>
            <a:srgbClr val="0067AA"/>
          </a:solidFill>
          <a:ln>
            <a:solidFill>
              <a:srgbClr val="0067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2" name="Group 2"/>
          <p:cNvGrpSpPr/>
          <p:nvPr/>
        </p:nvGrpSpPr>
        <p:grpSpPr>
          <a:xfrm>
            <a:off x="870137" y="3555368"/>
            <a:ext cx="8352904" cy="5872356"/>
            <a:chOff x="-211417" y="-123825"/>
            <a:chExt cx="11137205" cy="7829807"/>
          </a:xfrm>
        </p:grpSpPr>
        <p:grpSp>
          <p:nvGrpSpPr>
            <p:cNvPr id="3" name="Group 3"/>
            <p:cNvGrpSpPr/>
            <p:nvPr/>
          </p:nvGrpSpPr>
          <p:grpSpPr>
            <a:xfrm>
              <a:off x="-211417" y="0"/>
              <a:ext cx="3978306" cy="1855871"/>
              <a:chOff x="-102671" y="0"/>
              <a:chExt cx="1931999" cy="90127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829328" cy="901273"/>
              </a:xfrm>
              <a:custGeom>
                <a:avLst/>
                <a:gdLst/>
                <a:ahLst/>
                <a:cxnLst/>
                <a:rect l="l" t="t" r="r" b="b"/>
                <a:pathLst>
                  <a:path w="1829328" h="901273">
                    <a:moveTo>
                      <a:pt x="1829328" y="450637"/>
                    </a:moveTo>
                    <a:lnTo>
                      <a:pt x="1422928" y="0"/>
                    </a:lnTo>
                    <a:lnTo>
                      <a:pt x="1422928" y="203200"/>
                    </a:lnTo>
                    <a:lnTo>
                      <a:pt x="0" y="203200"/>
                    </a:lnTo>
                    <a:lnTo>
                      <a:pt x="0" y="698073"/>
                    </a:lnTo>
                    <a:lnTo>
                      <a:pt x="1422928" y="698073"/>
                    </a:lnTo>
                    <a:lnTo>
                      <a:pt x="1422928" y="901273"/>
                    </a:lnTo>
                    <a:lnTo>
                      <a:pt x="1829328" y="450637"/>
                    </a:lnTo>
                  </a:path>
                </a:pathLst>
              </a:custGeom>
              <a:solidFill>
                <a:srgbClr val="F4A200"/>
              </a:solidFill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-102671" y="197534"/>
                <a:ext cx="1878357" cy="466090"/>
              </a:xfrm>
              <a:prstGeom prst="rect">
                <a:avLst/>
              </a:prstGeom>
            </p:spPr>
            <p:txBody>
              <a:bodyPr lIns="190500" tIns="190500" rIns="190500" bIns="1905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spc="124" dirty="0">
                    <a:solidFill>
                      <a:srgbClr val="FFFFFF"/>
                    </a:solidFill>
                    <a:latin typeface="Roboto Bold"/>
                  </a:rPr>
                  <a:t>REASON #1</a:t>
                </a:r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-79828" y="2836991"/>
              <a:ext cx="3846717" cy="1855871"/>
              <a:chOff x="-38767" y="0"/>
              <a:chExt cx="1868095" cy="901273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829328" cy="901273"/>
              </a:xfrm>
              <a:custGeom>
                <a:avLst/>
                <a:gdLst/>
                <a:ahLst/>
                <a:cxnLst/>
                <a:rect l="l" t="t" r="r" b="b"/>
                <a:pathLst>
                  <a:path w="1829328" h="901273">
                    <a:moveTo>
                      <a:pt x="1829328" y="450637"/>
                    </a:moveTo>
                    <a:lnTo>
                      <a:pt x="1422928" y="0"/>
                    </a:lnTo>
                    <a:lnTo>
                      <a:pt x="1422928" y="203200"/>
                    </a:lnTo>
                    <a:lnTo>
                      <a:pt x="0" y="203200"/>
                    </a:lnTo>
                    <a:lnTo>
                      <a:pt x="0" y="698073"/>
                    </a:lnTo>
                    <a:lnTo>
                      <a:pt x="1422928" y="698073"/>
                    </a:lnTo>
                    <a:lnTo>
                      <a:pt x="1422928" y="901273"/>
                    </a:lnTo>
                    <a:lnTo>
                      <a:pt x="1829328" y="450637"/>
                    </a:lnTo>
                  </a:path>
                </a:pathLst>
              </a:custGeom>
              <a:solidFill>
                <a:srgbClr val="F4A200"/>
              </a:solidFill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8" name="TextBox 8"/>
              <p:cNvSpPr txBox="1"/>
              <p:nvPr/>
            </p:nvSpPr>
            <p:spPr>
              <a:xfrm>
                <a:off x="-38767" y="223624"/>
                <a:ext cx="1652902" cy="454025"/>
              </a:xfrm>
              <a:prstGeom prst="rect">
                <a:avLst/>
              </a:prstGeom>
            </p:spPr>
            <p:txBody>
              <a:bodyPr lIns="190500" tIns="190500" rIns="190500" bIns="1905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spc="124" dirty="0">
                    <a:solidFill>
                      <a:srgbClr val="FFFFFF"/>
                    </a:solidFill>
                    <a:latin typeface="Roboto Bold"/>
                  </a:rPr>
                  <a:t>REASON #2</a:t>
                </a:r>
              </a:p>
            </p:txBody>
          </p:sp>
        </p:grpSp>
        <p:grpSp>
          <p:nvGrpSpPr>
            <p:cNvPr id="9" name="Group 9"/>
            <p:cNvGrpSpPr/>
            <p:nvPr/>
          </p:nvGrpSpPr>
          <p:grpSpPr>
            <a:xfrm>
              <a:off x="0" y="5673982"/>
              <a:ext cx="3766889" cy="1855871"/>
              <a:chOff x="0" y="0"/>
              <a:chExt cx="1829328" cy="90127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829328" cy="901273"/>
              </a:xfrm>
              <a:custGeom>
                <a:avLst/>
                <a:gdLst/>
                <a:ahLst/>
                <a:cxnLst/>
                <a:rect l="l" t="t" r="r" b="b"/>
                <a:pathLst>
                  <a:path w="1829328" h="901273">
                    <a:moveTo>
                      <a:pt x="1829328" y="450637"/>
                    </a:moveTo>
                    <a:lnTo>
                      <a:pt x="1422928" y="0"/>
                    </a:lnTo>
                    <a:lnTo>
                      <a:pt x="1422928" y="203200"/>
                    </a:lnTo>
                    <a:lnTo>
                      <a:pt x="0" y="203200"/>
                    </a:lnTo>
                    <a:lnTo>
                      <a:pt x="0" y="698073"/>
                    </a:lnTo>
                    <a:lnTo>
                      <a:pt x="1422928" y="698073"/>
                    </a:lnTo>
                    <a:lnTo>
                      <a:pt x="1422928" y="901273"/>
                    </a:lnTo>
                    <a:lnTo>
                      <a:pt x="1829328" y="450637"/>
                    </a:lnTo>
                  </a:path>
                </a:pathLst>
              </a:custGeom>
              <a:solidFill>
                <a:srgbClr val="F4A200"/>
              </a:solidFill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237649"/>
                <a:ext cx="1614135" cy="371951"/>
              </a:xfrm>
              <a:prstGeom prst="rect">
                <a:avLst/>
              </a:prstGeom>
            </p:spPr>
            <p:txBody>
              <a:bodyPr lIns="190500" tIns="190500" rIns="190500" bIns="1905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spc="124" dirty="0">
                    <a:solidFill>
                      <a:srgbClr val="FFFFFF"/>
                    </a:solidFill>
                    <a:latin typeface="Roboto Bold"/>
                  </a:rPr>
                  <a:t>REASON #3</a:t>
                </a:r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3867848" y="-123825"/>
              <a:ext cx="7057940" cy="2155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070C0"/>
                  </a:solidFill>
                  <a:latin typeface="Calibri (MS)"/>
                </a:rPr>
                <a:t>You can </a:t>
              </a:r>
              <a:r>
                <a:rPr lang="en-US" sz="3000" dirty="0">
                  <a:solidFill>
                    <a:srgbClr val="0070C0"/>
                  </a:solidFill>
                  <a:latin typeface="Calibri (MS) Bold"/>
                </a:rPr>
                <a:t>use theory in practice,</a:t>
              </a:r>
              <a:r>
                <a:rPr lang="en-US" sz="3000" dirty="0">
                  <a:solidFill>
                    <a:srgbClr val="0070C0"/>
                  </a:solidFill>
                  <a:latin typeface="Calibri (MS)"/>
                </a:rPr>
                <a:t> discover the connections of different business functions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867848" y="2846934"/>
              <a:ext cx="6838215" cy="2155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070C0"/>
                  </a:solidFill>
                  <a:latin typeface="Calibri (MS)"/>
                </a:rPr>
                <a:t>You can develop your </a:t>
              </a:r>
              <a:r>
                <a:rPr lang="en-US" sz="3000" dirty="0">
                  <a:solidFill>
                    <a:srgbClr val="0070C0"/>
                  </a:solidFill>
                  <a:latin typeface="Calibri (MS) Bold"/>
                </a:rPr>
                <a:t>decision-making, problem-solving and effective teamwork skills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867848" y="5550157"/>
              <a:ext cx="6838215" cy="2155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070C0"/>
                  </a:solidFill>
                  <a:latin typeface="Calibri (MS)"/>
                </a:rPr>
                <a:t>You can experience the</a:t>
              </a:r>
              <a:r>
                <a:rPr lang="en-US" sz="3000" dirty="0">
                  <a:solidFill>
                    <a:srgbClr val="0070C0"/>
                  </a:solidFill>
                  <a:latin typeface="Calibri (MS) Bold"/>
                </a:rPr>
                <a:t> thrill of competition</a:t>
              </a:r>
              <a:r>
                <a:rPr lang="en-US" sz="3000" dirty="0">
                  <a:solidFill>
                    <a:srgbClr val="0070C0"/>
                  </a:solidFill>
                  <a:latin typeface="Calibri (MS)"/>
                </a:rPr>
                <a:t> in an event with global reach and scale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23041" y="3622371"/>
            <a:ext cx="8867206" cy="5635929"/>
            <a:chOff x="0" y="0"/>
            <a:chExt cx="11822942" cy="7514572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3766889" cy="1855871"/>
              <a:chOff x="0" y="0"/>
              <a:chExt cx="1829328" cy="90127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829328" cy="901273"/>
              </a:xfrm>
              <a:custGeom>
                <a:avLst/>
                <a:gdLst/>
                <a:ahLst/>
                <a:cxnLst/>
                <a:rect l="l" t="t" r="r" b="b"/>
                <a:pathLst>
                  <a:path w="1829328" h="901273">
                    <a:moveTo>
                      <a:pt x="1829328" y="450637"/>
                    </a:moveTo>
                    <a:lnTo>
                      <a:pt x="1422928" y="0"/>
                    </a:lnTo>
                    <a:lnTo>
                      <a:pt x="1422928" y="203200"/>
                    </a:lnTo>
                    <a:lnTo>
                      <a:pt x="0" y="203200"/>
                    </a:lnTo>
                    <a:lnTo>
                      <a:pt x="0" y="698073"/>
                    </a:lnTo>
                    <a:lnTo>
                      <a:pt x="1422928" y="698073"/>
                    </a:lnTo>
                    <a:lnTo>
                      <a:pt x="1422928" y="901273"/>
                    </a:lnTo>
                    <a:lnTo>
                      <a:pt x="1829328" y="450637"/>
                    </a:lnTo>
                  </a:path>
                </a:pathLst>
              </a:custGeom>
              <a:solidFill>
                <a:srgbClr val="F4A200"/>
              </a:solidFill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0573" y="226347"/>
                <a:ext cx="1626393" cy="454025"/>
              </a:xfrm>
              <a:prstGeom prst="rect">
                <a:avLst/>
              </a:prstGeom>
            </p:spPr>
            <p:txBody>
              <a:bodyPr lIns="190500" tIns="190500" rIns="190500" bIns="1905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spc="124" dirty="0">
                    <a:solidFill>
                      <a:srgbClr val="FFFFFF"/>
                    </a:solidFill>
                    <a:latin typeface="Roboto Bold"/>
                  </a:rPr>
                  <a:t>REASON #4</a:t>
                </a:r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2856198"/>
              <a:ext cx="3766889" cy="1855871"/>
              <a:chOff x="0" y="0"/>
              <a:chExt cx="1829328" cy="901273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829328" cy="901273"/>
              </a:xfrm>
              <a:custGeom>
                <a:avLst/>
                <a:gdLst/>
                <a:ahLst/>
                <a:cxnLst/>
                <a:rect l="l" t="t" r="r" b="b"/>
                <a:pathLst>
                  <a:path w="1829328" h="901273">
                    <a:moveTo>
                      <a:pt x="1829328" y="450637"/>
                    </a:moveTo>
                    <a:lnTo>
                      <a:pt x="1422928" y="0"/>
                    </a:lnTo>
                    <a:lnTo>
                      <a:pt x="1422928" y="203200"/>
                    </a:lnTo>
                    <a:lnTo>
                      <a:pt x="0" y="203200"/>
                    </a:lnTo>
                    <a:lnTo>
                      <a:pt x="0" y="698073"/>
                    </a:lnTo>
                    <a:lnTo>
                      <a:pt x="1422928" y="698073"/>
                    </a:lnTo>
                    <a:lnTo>
                      <a:pt x="1422928" y="901273"/>
                    </a:lnTo>
                    <a:lnTo>
                      <a:pt x="1829328" y="450637"/>
                    </a:lnTo>
                  </a:path>
                </a:pathLst>
              </a:custGeom>
              <a:solidFill>
                <a:srgbClr val="F4A200"/>
              </a:solidFill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10573" y="223623"/>
                <a:ext cx="1636966" cy="454025"/>
              </a:xfrm>
              <a:prstGeom prst="rect">
                <a:avLst/>
              </a:prstGeom>
            </p:spPr>
            <p:txBody>
              <a:bodyPr lIns="190500" tIns="190500" rIns="190500" bIns="1905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spc="124" dirty="0">
                    <a:solidFill>
                      <a:srgbClr val="FFFFFF"/>
                    </a:solidFill>
                    <a:latin typeface="Roboto Bold"/>
                  </a:rPr>
                  <a:t>REASON #5</a:t>
                </a:r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0" y="5658701"/>
              <a:ext cx="3766889" cy="1855871"/>
              <a:chOff x="0" y="0"/>
              <a:chExt cx="1829328" cy="90127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829328" cy="901273"/>
              </a:xfrm>
              <a:custGeom>
                <a:avLst/>
                <a:gdLst/>
                <a:ahLst/>
                <a:cxnLst/>
                <a:rect l="l" t="t" r="r" b="b"/>
                <a:pathLst>
                  <a:path w="1829328" h="901273">
                    <a:moveTo>
                      <a:pt x="1829328" y="450637"/>
                    </a:moveTo>
                    <a:lnTo>
                      <a:pt x="1422928" y="0"/>
                    </a:lnTo>
                    <a:lnTo>
                      <a:pt x="1422928" y="203200"/>
                    </a:lnTo>
                    <a:lnTo>
                      <a:pt x="0" y="203200"/>
                    </a:lnTo>
                    <a:lnTo>
                      <a:pt x="0" y="698073"/>
                    </a:lnTo>
                    <a:lnTo>
                      <a:pt x="1422928" y="698073"/>
                    </a:lnTo>
                    <a:lnTo>
                      <a:pt x="1422928" y="901273"/>
                    </a:lnTo>
                    <a:lnTo>
                      <a:pt x="1829328" y="450637"/>
                    </a:lnTo>
                  </a:path>
                </a:pathLst>
              </a:custGeom>
              <a:solidFill>
                <a:srgbClr val="F4A200"/>
              </a:solidFill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220781"/>
                <a:ext cx="1636966" cy="454025"/>
              </a:xfrm>
              <a:prstGeom prst="rect">
                <a:avLst/>
              </a:prstGeom>
            </p:spPr>
            <p:txBody>
              <a:bodyPr lIns="190500" tIns="190500" rIns="190500" bIns="190500" rtlCol="0" anchor="ctr"/>
              <a:lstStyle/>
              <a:p>
                <a:pPr algn="ctr">
                  <a:lnSpc>
                    <a:spcPts val="3499"/>
                  </a:lnSpc>
                </a:pPr>
                <a:r>
                  <a:rPr lang="en-US" sz="2499" spc="124" dirty="0">
                    <a:solidFill>
                      <a:srgbClr val="FFFFFF"/>
                    </a:solidFill>
                    <a:latin typeface="Roboto Bold"/>
                  </a:rPr>
                  <a:t>REASON #6</a:t>
                </a: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3868489" y="162917"/>
              <a:ext cx="7057940" cy="1444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070C0"/>
                  </a:solidFill>
                  <a:latin typeface="Calibri (MS)"/>
                </a:rPr>
                <a:t>You can </a:t>
              </a:r>
              <a:r>
                <a:rPr lang="en-US" sz="3000" dirty="0">
                  <a:solidFill>
                    <a:srgbClr val="0070C0"/>
                  </a:solidFill>
                  <a:latin typeface="Calibri (MS) Bold"/>
                </a:rPr>
                <a:t>help the NGO you prefer </a:t>
              </a:r>
              <a:r>
                <a:rPr lang="en-US" sz="3000" dirty="0">
                  <a:solidFill>
                    <a:srgbClr val="0070C0"/>
                  </a:solidFill>
                  <a:latin typeface="Calibri (MS)"/>
                </a:rPr>
                <a:t>by winning a podium prize 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868489" y="2866140"/>
              <a:ext cx="7954452" cy="2155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070C0"/>
                  </a:solidFill>
                  <a:latin typeface="Calibri (MS)"/>
                </a:rPr>
                <a:t>You can gain </a:t>
              </a:r>
              <a:r>
                <a:rPr lang="en-US" sz="3000" dirty="0">
                  <a:solidFill>
                    <a:srgbClr val="0070C0"/>
                  </a:solidFill>
                  <a:latin typeface="Calibri (MS) Bold"/>
                </a:rPr>
                <a:t>practical experience of business management, </a:t>
              </a:r>
              <a:r>
                <a:rPr lang="en-US" sz="3000" dirty="0">
                  <a:solidFill>
                    <a:srgbClr val="0070C0"/>
                  </a:solidFill>
                  <a:latin typeface="Calibri (MS)"/>
                </a:rPr>
                <a:t>and</a:t>
              </a:r>
              <a:r>
                <a:rPr lang="en-US" sz="3000" dirty="0">
                  <a:solidFill>
                    <a:srgbClr val="0070C0"/>
                  </a:solidFill>
                  <a:latin typeface="Calibri (MS) Bold"/>
                </a:rPr>
                <a:t> </a:t>
              </a:r>
              <a:r>
                <a:rPr lang="en-US" sz="3000" dirty="0">
                  <a:solidFill>
                    <a:srgbClr val="0070C0"/>
                  </a:solidFill>
                  <a:latin typeface="Calibri (MS)"/>
                </a:rPr>
                <a:t>test &amp; develop your </a:t>
              </a:r>
              <a:r>
                <a:rPr lang="en-US" sz="3000" dirty="0">
                  <a:solidFill>
                    <a:srgbClr val="0070C0"/>
                  </a:solidFill>
                  <a:latin typeface="Calibri (MS) Bold"/>
                </a:rPr>
                <a:t>analytical skills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868489" y="5836899"/>
              <a:ext cx="6838215" cy="1444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  <a:spcBef>
                  <a:spcPct val="0"/>
                </a:spcBef>
              </a:pPr>
              <a:r>
                <a:rPr lang="en-US" sz="3000" dirty="0">
                  <a:solidFill>
                    <a:srgbClr val="0070C0"/>
                  </a:solidFill>
                  <a:latin typeface="Calibri (MS)"/>
                </a:rPr>
                <a:t>You can </a:t>
              </a:r>
              <a:r>
                <a:rPr lang="en-US" sz="3000" dirty="0">
                  <a:solidFill>
                    <a:srgbClr val="0070C0"/>
                  </a:solidFill>
                  <a:latin typeface="Calibri (MS) Bold"/>
                </a:rPr>
                <a:t>build your resume</a:t>
              </a:r>
              <a:r>
                <a:rPr lang="en-US" sz="3000" dirty="0">
                  <a:solidFill>
                    <a:srgbClr val="0070C0"/>
                  </a:solidFill>
                  <a:latin typeface="Calibri (MS)"/>
                </a:rPr>
                <a:t>, expand your CV</a:t>
              </a:r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2203025" y="847725"/>
            <a:ext cx="13881950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>
                <a:solidFill>
                  <a:srgbClr val="FFFFFF"/>
                </a:solidFill>
                <a:latin typeface="Roboto Bold"/>
              </a:rPr>
              <a:t>Why should you apply?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28E1D17-BEAC-4082-BDB3-0CC6D7C63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075" y="9033389"/>
            <a:ext cx="2632710" cy="9255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048192" y="-7320344"/>
            <a:ext cx="2191617" cy="18288000"/>
            <a:chOff x="0" y="0"/>
            <a:chExt cx="619276" cy="51675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9276" cy="5167563"/>
            </a:xfrm>
            <a:custGeom>
              <a:avLst/>
              <a:gdLst/>
              <a:ahLst/>
              <a:cxnLst/>
              <a:rect l="l" t="t" r="r" b="b"/>
              <a:pathLst>
                <a:path w="619276" h="5167563">
                  <a:moveTo>
                    <a:pt x="0" y="0"/>
                  </a:moveTo>
                  <a:lnTo>
                    <a:pt x="619276" y="0"/>
                  </a:lnTo>
                  <a:lnTo>
                    <a:pt x="619276" y="5167563"/>
                  </a:lnTo>
                  <a:lnTo>
                    <a:pt x="0" y="5167563"/>
                  </a:lnTo>
                  <a:lnTo>
                    <a:pt x="0" y="0"/>
                  </a:lnTo>
                </a:path>
              </a:pathLst>
            </a:custGeom>
            <a:solidFill>
              <a:srgbClr val="0067A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lang="en-GB"/>
            </a:p>
          </p:txBody>
        </p:sp>
      </p:grpSp>
      <p:sp>
        <p:nvSpPr>
          <p:cNvPr id="6" name="Freeform 6"/>
          <p:cNvSpPr/>
          <p:nvPr/>
        </p:nvSpPr>
        <p:spPr>
          <a:xfrm>
            <a:off x="1648505" y="4330109"/>
            <a:ext cx="1448180" cy="1553008"/>
          </a:xfrm>
          <a:custGeom>
            <a:avLst/>
            <a:gdLst/>
            <a:ahLst/>
            <a:cxnLst/>
            <a:rect l="l" t="t" r="r" b="b"/>
            <a:pathLst>
              <a:path w="1448180" h="1553008">
                <a:moveTo>
                  <a:pt x="0" y="0"/>
                </a:moveTo>
                <a:lnTo>
                  <a:pt x="1448180" y="0"/>
                </a:lnTo>
                <a:lnTo>
                  <a:pt x="1448180" y="1553008"/>
                </a:lnTo>
                <a:lnTo>
                  <a:pt x="0" y="1553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11285526" y="4330109"/>
            <a:ext cx="1449061" cy="1553953"/>
          </a:xfrm>
          <a:custGeom>
            <a:avLst/>
            <a:gdLst/>
            <a:ahLst/>
            <a:cxnLst/>
            <a:rect l="l" t="t" r="r" b="b"/>
            <a:pathLst>
              <a:path w="1449061" h="1553953">
                <a:moveTo>
                  <a:pt x="0" y="0"/>
                </a:moveTo>
                <a:lnTo>
                  <a:pt x="1449061" y="0"/>
                </a:lnTo>
                <a:lnTo>
                  <a:pt x="1449061" y="1553952"/>
                </a:lnTo>
                <a:lnTo>
                  <a:pt x="0" y="1553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15686075" y="4331053"/>
            <a:ext cx="825036" cy="1553008"/>
          </a:xfrm>
          <a:custGeom>
            <a:avLst/>
            <a:gdLst/>
            <a:ahLst/>
            <a:cxnLst/>
            <a:rect l="l" t="t" r="r" b="b"/>
            <a:pathLst>
              <a:path w="825036" h="1553008">
                <a:moveTo>
                  <a:pt x="0" y="0"/>
                </a:moveTo>
                <a:lnTo>
                  <a:pt x="825036" y="0"/>
                </a:lnTo>
                <a:lnTo>
                  <a:pt x="825036" y="1553008"/>
                </a:lnTo>
                <a:lnTo>
                  <a:pt x="0" y="15530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 rot="2900633">
            <a:off x="806529" y="574602"/>
            <a:ext cx="2555411" cy="2266539"/>
          </a:xfrm>
          <a:custGeom>
            <a:avLst/>
            <a:gdLst/>
            <a:ahLst/>
            <a:cxnLst/>
            <a:rect l="l" t="t" r="r" b="b"/>
            <a:pathLst>
              <a:path w="2555411" h="2266539">
                <a:moveTo>
                  <a:pt x="0" y="0"/>
                </a:moveTo>
                <a:lnTo>
                  <a:pt x="2555411" y="0"/>
                </a:lnTo>
                <a:lnTo>
                  <a:pt x="2555411" y="2266539"/>
                </a:lnTo>
                <a:lnTo>
                  <a:pt x="0" y="22665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0" y="3289979"/>
            <a:ext cx="474519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GB" sz="3000" dirty="0">
                <a:solidFill>
                  <a:srgbClr val="F4A200"/>
                </a:solidFill>
                <a:latin typeface="Roboto Bold" panose="020B0604020202020204" charset="0"/>
                <a:ea typeface="Roboto Bold" panose="020B0604020202020204" charset="0"/>
              </a:rPr>
              <a:t>1ST</a:t>
            </a:r>
            <a:r>
              <a:rPr lang="en-GB" sz="3000" dirty="0">
                <a:solidFill>
                  <a:srgbClr val="000000"/>
                </a:solidFill>
                <a:latin typeface="Roboto Bold"/>
              </a:rPr>
              <a:t> </a:t>
            </a:r>
            <a:r>
              <a:rPr lang="en-GB" sz="3000" dirty="0">
                <a:solidFill>
                  <a:srgbClr val="F4A200"/>
                </a:solidFill>
                <a:latin typeface="Roboto Bold" panose="020B0604020202020204" charset="0"/>
                <a:ea typeface="Roboto Bold" panose="020B0604020202020204" charset="0"/>
              </a:rPr>
              <a:t>PLACE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2499" y="6045986"/>
            <a:ext cx="4304331" cy="3737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algn="ctr">
              <a:lnSpc>
                <a:spcPts val="4200"/>
              </a:lnSpc>
            </a:pPr>
            <a:r>
              <a:rPr lang="en-GB" sz="3000" b="1" dirty="0">
                <a:solidFill>
                  <a:srgbClr val="0070C0"/>
                </a:solidFill>
                <a:latin typeface="Calibri (MS)"/>
              </a:rPr>
              <a:t>300 EUR in cash </a:t>
            </a:r>
            <a:endParaRPr lang="hu-HU" sz="3000" b="1" dirty="0">
              <a:solidFill>
                <a:srgbClr val="0070C0"/>
              </a:solidFill>
              <a:latin typeface="Calibri (MS)"/>
            </a:endParaRPr>
          </a:p>
          <a:p>
            <a:pPr marL="323850" lvl="1" algn="ctr">
              <a:lnSpc>
                <a:spcPts val="4200"/>
              </a:lnSpc>
            </a:pPr>
            <a:r>
              <a:rPr lang="en-GB" sz="3000" dirty="0">
                <a:solidFill>
                  <a:srgbClr val="0070C0"/>
                </a:solidFill>
                <a:latin typeface="Calibri (MS)"/>
              </a:rPr>
              <a:t>+ donation to your favourite NGO</a:t>
            </a:r>
          </a:p>
          <a:p>
            <a:pPr marL="323850" lvl="1" algn="ctr">
              <a:lnSpc>
                <a:spcPts val="4200"/>
              </a:lnSpc>
            </a:pPr>
            <a:endParaRPr lang="hu-HU" sz="3000" dirty="0">
              <a:solidFill>
                <a:srgbClr val="0070C0"/>
              </a:solidFill>
              <a:latin typeface="Calibri (MS)"/>
            </a:endParaRPr>
          </a:p>
          <a:p>
            <a:pPr marL="323850" lvl="1" algn="ctr">
              <a:lnSpc>
                <a:spcPts val="4200"/>
              </a:lnSpc>
            </a:pPr>
            <a:r>
              <a:rPr lang="en-GB" sz="3000" dirty="0">
                <a:solidFill>
                  <a:srgbClr val="0070C0"/>
                </a:solidFill>
                <a:latin typeface="Calibri (MS)"/>
              </a:rPr>
              <a:t>1-year EcoSim Pro simulation license for the team’s university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92271" y="3290923"/>
            <a:ext cx="474519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GB" sz="3000" dirty="0">
                <a:solidFill>
                  <a:srgbClr val="F4A200"/>
                </a:solidFill>
                <a:latin typeface="Roboto Bold" panose="020B0604020202020204" charset="0"/>
                <a:ea typeface="Roboto Bold" panose="020B0604020202020204" charset="0"/>
              </a:rPr>
              <a:t>2ND PLACE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94980" y="6045986"/>
            <a:ext cx="4304331" cy="3737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algn="ctr">
              <a:lnSpc>
                <a:spcPts val="4200"/>
              </a:lnSpc>
            </a:pPr>
            <a:r>
              <a:rPr lang="en-GB" sz="3000" b="1" dirty="0">
                <a:solidFill>
                  <a:srgbClr val="0070C0"/>
                </a:solidFill>
                <a:latin typeface="Calibri (MS)"/>
              </a:rPr>
              <a:t>200 EUR in cash </a:t>
            </a:r>
            <a:endParaRPr lang="hu-HU" sz="3000" b="1" dirty="0">
              <a:solidFill>
                <a:srgbClr val="0070C0"/>
              </a:solidFill>
              <a:latin typeface="Calibri (MS)"/>
            </a:endParaRPr>
          </a:p>
          <a:p>
            <a:pPr marL="323850" lvl="1" algn="ctr">
              <a:lnSpc>
                <a:spcPts val="4200"/>
              </a:lnSpc>
            </a:pPr>
            <a:r>
              <a:rPr lang="en-GB" sz="3000" dirty="0">
                <a:solidFill>
                  <a:srgbClr val="0070C0"/>
                </a:solidFill>
                <a:latin typeface="Calibri (MS)"/>
              </a:rPr>
              <a:t>+ donation to your favourite NGO</a:t>
            </a:r>
          </a:p>
          <a:p>
            <a:pPr marL="323850" lvl="1" algn="ctr">
              <a:lnSpc>
                <a:spcPts val="4200"/>
              </a:lnSpc>
              <a:spcBef>
                <a:spcPct val="0"/>
              </a:spcBef>
            </a:pPr>
            <a:endParaRPr lang="hu-HU" sz="3000" dirty="0">
              <a:solidFill>
                <a:srgbClr val="0070C0"/>
              </a:solidFill>
              <a:latin typeface="Calibri (MS)"/>
            </a:endParaRPr>
          </a:p>
          <a:p>
            <a:pPr marL="323850" lvl="1" algn="ctr">
              <a:lnSpc>
                <a:spcPts val="4200"/>
              </a:lnSpc>
              <a:spcBef>
                <a:spcPct val="0"/>
              </a:spcBef>
            </a:pPr>
            <a:r>
              <a:rPr lang="en-GB" sz="3000" dirty="0">
                <a:solidFill>
                  <a:srgbClr val="0070C0"/>
                </a:solidFill>
                <a:latin typeface="Calibri (MS)"/>
              </a:rPr>
              <a:t>1-year EcoSim Pro simulation license for the team’s university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637461" y="3290923"/>
            <a:ext cx="474519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GB" sz="3000" dirty="0">
                <a:solidFill>
                  <a:srgbClr val="F4A200"/>
                </a:solidFill>
                <a:latin typeface="Roboto Bold" panose="020B0604020202020204" charset="0"/>
                <a:ea typeface="Roboto Bold" panose="020B0604020202020204" charset="0"/>
              </a:rPr>
              <a:t>3RD PLACE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37461" y="6045986"/>
            <a:ext cx="4304331" cy="3737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algn="ctr">
              <a:lnSpc>
                <a:spcPts val="4200"/>
              </a:lnSpc>
            </a:pPr>
            <a:r>
              <a:rPr lang="en-GB" sz="3000" b="1" dirty="0">
                <a:solidFill>
                  <a:srgbClr val="0070C0"/>
                </a:solidFill>
                <a:latin typeface="Calibri (MS)"/>
              </a:rPr>
              <a:t>100 EUR in cash </a:t>
            </a:r>
            <a:endParaRPr lang="hu-HU" sz="3000" b="1" dirty="0">
              <a:solidFill>
                <a:srgbClr val="0070C0"/>
              </a:solidFill>
              <a:latin typeface="Calibri (MS)"/>
            </a:endParaRPr>
          </a:p>
          <a:p>
            <a:pPr marL="323850" lvl="1" algn="ctr">
              <a:lnSpc>
                <a:spcPts val="4200"/>
              </a:lnSpc>
            </a:pPr>
            <a:r>
              <a:rPr lang="en-GB" sz="3000" dirty="0">
                <a:solidFill>
                  <a:srgbClr val="0070C0"/>
                </a:solidFill>
                <a:latin typeface="Calibri (MS)"/>
              </a:rPr>
              <a:t>+ donation to your favourite NGO</a:t>
            </a:r>
          </a:p>
          <a:p>
            <a:pPr marL="323850" lvl="1" algn="ctr">
              <a:lnSpc>
                <a:spcPts val="4200"/>
              </a:lnSpc>
            </a:pPr>
            <a:endParaRPr lang="hu-HU" sz="3000" dirty="0">
              <a:solidFill>
                <a:srgbClr val="0070C0"/>
              </a:solidFill>
              <a:latin typeface="Calibri (MS)"/>
            </a:endParaRPr>
          </a:p>
          <a:p>
            <a:pPr marL="323850" lvl="1" algn="ctr">
              <a:lnSpc>
                <a:spcPts val="4200"/>
              </a:lnSpc>
            </a:pPr>
            <a:r>
              <a:rPr lang="en-GB" sz="3000" dirty="0">
                <a:solidFill>
                  <a:srgbClr val="0070C0"/>
                </a:solidFill>
                <a:latin typeface="Calibri (MS)"/>
              </a:rPr>
              <a:t>1-year EcoSim Pro simulation license for the team’s university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725998" y="3290923"/>
            <a:ext cx="4745190" cy="500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GB" sz="3000" dirty="0">
                <a:solidFill>
                  <a:srgbClr val="F4A200"/>
                </a:solidFill>
                <a:latin typeface="Roboto Bold" panose="020B0604020202020204" charset="0"/>
                <a:ea typeface="Roboto Bold" panose="020B0604020202020204" charset="0"/>
              </a:rPr>
              <a:t>FINALISTS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162222" y="6045986"/>
            <a:ext cx="3863472" cy="26599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50" lvl="1" algn="ctr">
              <a:lnSpc>
                <a:spcPts val="4200"/>
              </a:lnSpc>
            </a:pPr>
            <a:r>
              <a:rPr lang="en-GB" sz="3000" dirty="0">
                <a:solidFill>
                  <a:srgbClr val="0070C0"/>
                </a:solidFill>
                <a:latin typeface="Calibri (MS)"/>
              </a:rPr>
              <a:t>20% EcoSim simulation license coupon for the team’s university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GB" sz="3000" dirty="0">
              <a:solidFill>
                <a:srgbClr val="0070C0"/>
              </a:solidFill>
              <a:latin typeface="Calibri (MS)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019386" y="936932"/>
            <a:ext cx="12211128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GB" sz="9000">
                <a:solidFill>
                  <a:srgbClr val="FFFFFF"/>
                </a:solidFill>
                <a:latin typeface="Roboto Bold"/>
              </a:rPr>
              <a:t>What can you win?</a:t>
            </a:r>
          </a:p>
        </p:txBody>
      </p:sp>
      <p:sp>
        <p:nvSpPr>
          <p:cNvPr id="19" name="Freeform 19"/>
          <p:cNvSpPr/>
          <p:nvPr/>
        </p:nvSpPr>
        <p:spPr>
          <a:xfrm rot="74941">
            <a:off x="14820887" y="625344"/>
            <a:ext cx="2555411" cy="2266539"/>
          </a:xfrm>
          <a:custGeom>
            <a:avLst/>
            <a:gdLst/>
            <a:ahLst/>
            <a:cxnLst/>
            <a:rect l="l" t="t" r="r" b="b"/>
            <a:pathLst>
              <a:path w="2555411" h="2266539">
                <a:moveTo>
                  <a:pt x="0" y="0"/>
                </a:moveTo>
                <a:lnTo>
                  <a:pt x="2555412" y="0"/>
                </a:lnTo>
                <a:lnTo>
                  <a:pt x="2555412" y="2266539"/>
                </a:lnTo>
                <a:lnTo>
                  <a:pt x="0" y="22665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1" name="Kép 20" descr="A képen szimbólum, fehér, kör, embléma látható&#10;&#10;Automatikusan generált leírás">
            <a:extLst>
              <a:ext uri="{FF2B5EF4-FFF2-40B4-BE49-F238E27FC236}">
                <a16:creationId xmlns:a16="http://schemas.microsoft.com/office/drawing/2014/main" id="{3EE70DF8-90CB-14D3-CE24-69FB43EDD7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043" y="4158019"/>
            <a:ext cx="2300533" cy="18169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4F28E6-4936-4F97-9F11-6006D6025C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075" y="9033389"/>
            <a:ext cx="2632710" cy="9255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églalap: lekerekített 20">
            <a:extLst>
              <a:ext uri="{FF2B5EF4-FFF2-40B4-BE49-F238E27FC236}">
                <a16:creationId xmlns:a16="http://schemas.microsoft.com/office/drawing/2014/main" id="{9801A2D4-8FF7-1D63-9024-090AA6791730}"/>
              </a:ext>
            </a:extLst>
          </p:cNvPr>
          <p:cNvSpPr/>
          <p:nvPr/>
        </p:nvSpPr>
        <p:spPr>
          <a:xfrm>
            <a:off x="220802" y="407497"/>
            <a:ext cx="4835362" cy="1916604"/>
          </a:xfrm>
          <a:prstGeom prst="roundRect">
            <a:avLst/>
          </a:prstGeom>
          <a:solidFill>
            <a:srgbClr val="0067AA"/>
          </a:solidFill>
          <a:ln>
            <a:solidFill>
              <a:srgbClr val="0067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reeform 2"/>
          <p:cNvSpPr/>
          <p:nvPr/>
        </p:nvSpPr>
        <p:spPr>
          <a:xfrm>
            <a:off x="127340" y="2319380"/>
            <a:ext cx="2464492" cy="7526500"/>
          </a:xfrm>
          <a:custGeom>
            <a:avLst/>
            <a:gdLst/>
            <a:ahLst/>
            <a:cxnLst/>
            <a:rect l="l" t="t" r="r" b="b"/>
            <a:pathLst>
              <a:path w="2464492" h="7526500">
                <a:moveTo>
                  <a:pt x="0" y="0"/>
                </a:moveTo>
                <a:lnTo>
                  <a:pt x="2464491" y="0"/>
                </a:lnTo>
                <a:lnTo>
                  <a:pt x="2464491" y="7526500"/>
                </a:lnTo>
                <a:lnTo>
                  <a:pt x="0" y="75265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9" b="-32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-172133" y="8735660"/>
            <a:ext cx="3044388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GB" sz="2400">
                <a:solidFill>
                  <a:srgbClr val="FFFFFF"/>
                </a:solidFill>
                <a:latin typeface="Roboto Bold"/>
              </a:rPr>
              <a:t>21th November</a:t>
            </a:r>
          </a:p>
        </p:txBody>
      </p:sp>
      <p:sp>
        <p:nvSpPr>
          <p:cNvPr id="4" name="Freeform 4"/>
          <p:cNvSpPr/>
          <p:nvPr/>
        </p:nvSpPr>
        <p:spPr>
          <a:xfrm>
            <a:off x="2685135" y="2294615"/>
            <a:ext cx="2464492" cy="7576030"/>
          </a:xfrm>
          <a:custGeom>
            <a:avLst/>
            <a:gdLst/>
            <a:ahLst/>
            <a:cxnLst/>
            <a:rect l="l" t="t" r="r" b="b"/>
            <a:pathLst>
              <a:path w="2464492" h="7576030">
                <a:moveTo>
                  <a:pt x="0" y="0"/>
                </a:moveTo>
                <a:lnTo>
                  <a:pt x="2464491" y="0"/>
                </a:lnTo>
                <a:lnTo>
                  <a:pt x="2464491" y="7576030"/>
                </a:lnTo>
                <a:lnTo>
                  <a:pt x="0" y="75760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 rot="1036629">
            <a:off x="15621342" y="334342"/>
            <a:ext cx="2095167" cy="2095167"/>
          </a:xfrm>
          <a:custGeom>
            <a:avLst/>
            <a:gdLst/>
            <a:ahLst/>
            <a:cxnLst/>
            <a:rect l="l" t="t" r="r" b="b"/>
            <a:pathLst>
              <a:path w="2095167" h="2095167">
                <a:moveTo>
                  <a:pt x="0" y="0"/>
                </a:moveTo>
                <a:lnTo>
                  <a:pt x="2095167" y="0"/>
                </a:lnTo>
                <a:lnTo>
                  <a:pt x="2095167" y="2095167"/>
                </a:lnTo>
                <a:lnTo>
                  <a:pt x="0" y="2095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TextBox 6"/>
          <p:cNvSpPr txBox="1"/>
          <p:nvPr/>
        </p:nvSpPr>
        <p:spPr>
          <a:xfrm>
            <a:off x="-4339619" y="528680"/>
            <a:ext cx="13881950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GB" sz="9000">
                <a:solidFill>
                  <a:srgbClr val="FFFFFF"/>
                </a:solidFill>
                <a:latin typeface="Roboto Bold"/>
              </a:rPr>
              <a:t>Timing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530028" y="2569543"/>
            <a:ext cx="11729272" cy="1044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GB" sz="3000">
                <a:solidFill>
                  <a:srgbClr val="0070C0"/>
                </a:solidFill>
                <a:latin typeface="Calibri (MS)"/>
              </a:rPr>
              <a:t>The organizers prepare and tailor-make the </a:t>
            </a:r>
            <a:r>
              <a:rPr lang="en-GB" sz="3000">
                <a:solidFill>
                  <a:srgbClr val="0070C0"/>
                </a:solidFill>
                <a:latin typeface="Calibri (MS)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SnowHotel</a:t>
            </a:r>
            <a:r>
              <a:rPr lang="en-GB" sz="3000">
                <a:solidFill>
                  <a:srgbClr val="0070C0"/>
                </a:solidFill>
                <a:latin typeface="Calibri (MS)"/>
              </a:rPr>
              <a:t> simulation for the competition.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530028" y="3991308"/>
            <a:ext cx="12115421" cy="1044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GB" sz="3000">
                <a:solidFill>
                  <a:srgbClr val="0070C0"/>
                </a:solidFill>
                <a:latin typeface="Calibri (MS)"/>
              </a:rPr>
              <a:t>Teams of 2-4 can register, entry fee is 110 EUR / team. (For NIBS-member schools , the fee is 90 EUR/team.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530028" y="5488270"/>
            <a:ext cx="12115421" cy="1044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GB" sz="3000">
                <a:solidFill>
                  <a:srgbClr val="0070C0"/>
                </a:solidFill>
                <a:latin typeface="Calibri (MS)"/>
              </a:rPr>
              <a:t>Online Qualification with 2 test + 6 qualifier decision turns. Best teams advance to the semi-final.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530028" y="6935168"/>
            <a:ext cx="12115421" cy="1044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GB" sz="3000">
                <a:solidFill>
                  <a:srgbClr val="0070C0"/>
                </a:solidFill>
                <a:latin typeface="Calibri (MS)"/>
              </a:rPr>
              <a:t>Number of participants is flexible (minimum 20 teams), depends on the number of applicants.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530028" y="8373443"/>
            <a:ext cx="12458664" cy="1044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GB" sz="3000">
                <a:solidFill>
                  <a:srgbClr val="0070C0"/>
                </a:solidFill>
                <a:latin typeface="Calibri (MS)"/>
              </a:rPr>
              <a:t>Top 10 teams advance from semi-final. The Final is an online event with live video stream of the welcome and award ceremony.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0802" y="2840053"/>
            <a:ext cx="2296617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GB" sz="2400">
                <a:solidFill>
                  <a:srgbClr val="FFFFFF"/>
                </a:solidFill>
                <a:latin typeface="Roboto Bold"/>
              </a:rPr>
              <a:t>SUMMER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9547" y="4276423"/>
            <a:ext cx="2200077" cy="40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GB" sz="2400">
                <a:solidFill>
                  <a:srgbClr val="FFFFFF"/>
                </a:solidFill>
                <a:latin typeface="Roboto Bold"/>
              </a:rPr>
              <a:t>17th October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7288" y="5573995"/>
            <a:ext cx="2343646" cy="834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GB" sz="2400">
                <a:solidFill>
                  <a:srgbClr val="FFFFFF"/>
                </a:solidFill>
                <a:latin typeface="Roboto Bold"/>
              </a:rPr>
              <a:t>23th October - 10th November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7340" y="7253570"/>
            <a:ext cx="2557795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GB" sz="2400">
                <a:solidFill>
                  <a:srgbClr val="FFFFFF"/>
                </a:solidFill>
                <a:latin typeface="Roboto Bold"/>
              </a:rPr>
              <a:t>13th November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788122" y="2834973"/>
            <a:ext cx="2296617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GB" sz="2400">
                <a:solidFill>
                  <a:srgbClr val="FFFFFF"/>
                </a:solidFill>
                <a:latin typeface="Roboto Bold"/>
              </a:rPr>
              <a:t>PREPARATIONS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856087" y="4278328"/>
            <a:ext cx="2200077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GB" sz="2400">
                <a:solidFill>
                  <a:srgbClr val="FFFFFF"/>
                </a:solidFill>
                <a:latin typeface="Roboto Bold"/>
              </a:rPr>
              <a:t>REGISTRATION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64607" y="5769308"/>
            <a:ext cx="234364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GB" sz="2400">
                <a:solidFill>
                  <a:srgbClr val="FFFFFF"/>
                </a:solidFill>
                <a:latin typeface="Roboto Bold"/>
              </a:rPr>
              <a:t>QUALIFICATION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099222" y="7260288"/>
            <a:ext cx="1713806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GB" sz="2400">
                <a:solidFill>
                  <a:srgbClr val="FFFFFF"/>
                </a:solidFill>
                <a:latin typeface="Roboto Bold"/>
              </a:rPr>
              <a:t>SEMI-FINAL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88408" y="8723010"/>
            <a:ext cx="857945" cy="415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GB" sz="2400">
                <a:solidFill>
                  <a:srgbClr val="FFFFFF"/>
                </a:solidFill>
                <a:latin typeface="Roboto Bold"/>
              </a:rPr>
              <a:t>FINAL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0F35688-62D6-47D9-B7B7-604F4F53B2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075" y="9033389"/>
            <a:ext cx="2632710" cy="9255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68586" y="3078163"/>
            <a:ext cx="787686" cy="2895720"/>
            <a:chOff x="0" y="0"/>
            <a:chExt cx="207456" cy="76265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7456" cy="762659"/>
            </a:xfrm>
            <a:custGeom>
              <a:avLst/>
              <a:gdLst/>
              <a:ahLst/>
              <a:cxnLst/>
              <a:rect l="l" t="t" r="r" b="b"/>
              <a:pathLst>
                <a:path w="207456" h="762659">
                  <a:moveTo>
                    <a:pt x="0" y="0"/>
                  </a:moveTo>
                  <a:lnTo>
                    <a:pt x="207456" y="0"/>
                  </a:lnTo>
                  <a:lnTo>
                    <a:pt x="207456" y="762659"/>
                  </a:lnTo>
                  <a:lnTo>
                    <a:pt x="0" y="762659"/>
                  </a:lnTo>
                  <a:lnTo>
                    <a:pt x="0" y="0"/>
                  </a:lnTo>
                </a:path>
              </a:pathLst>
            </a:custGeom>
            <a:solidFill>
              <a:srgbClr val="F4A20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2700000">
            <a:off x="16448521" y="4354667"/>
            <a:ext cx="4998443" cy="4879738"/>
            <a:chOff x="0" y="0"/>
            <a:chExt cx="1316462" cy="128519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16462" cy="1285198"/>
            </a:xfrm>
            <a:custGeom>
              <a:avLst/>
              <a:gdLst/>
              <a:ahLst/>
              <a:cxnLst/>
              <a:rect l="l" t="t" r="r" b="b"/>
              <a:pathLst>
                <a:path w="1316462" h="1285198">
                  <a:moveTo>
                    <a:pt x="0" y="0"/>
                  </a:moveTo>
                  <a:lnTo>
                    <a:pt x="1316462" y="0"/>
                  </a:lnTo>
                  <a:lnTo>
                    <a:pt x="1316462" y="1285198"/>
                  </a:lnTo>
                  <a:lnTo>
                    <a:pt x="0" y="1285198"/>
                  </a:lnTo>
                  <a:lnTo>
                    <a:pt x="0" y="0"/>
                  </a:lnTo>
                </a:path>
              </a:pathLst>
            </a:custGeom>
            <a:solidFill>
              <a:srgbClr val="F4A200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8100000">
            <a:off x="10586895" y="-4405449"/>
            <a:ext cx="7589194" cy="9537300"/>
            <a:chOff x="0" y="0"/>
            <a:chExt cx="1998800" cy="251188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98800" cy="2511882"/>
            </a:xfrm>
            <a:custGeom>
              <a:avLst/>
              <a:gdLst/>
              <a:ahLst/>
              <a:cxnLst/>
              <a:rect l="l" t="t" r="r" b="b"/>
              <a:pathLst>
                <a:path w="1998800" h="2511882">
                  <a:moveTo>
                    <a:pt x="0" y="0"/>
                  </a:moveTo>
                  <a:lnTo>
                    <a:pt x="1998800" y="0"/>
                  </a:lnTo>
                  <a:lnTo>
                    <a:pt x="1998800" y="2511882"/>
                  </a:lnTo>
                  <a:lnTo>
                    <a:pt x="0" y="2511882"/>
                  </a:lnTo>
                  <a:lnTo>
                    <a:pt x="0" y="0"/>
                  </a:lnTo>
                </a:path>
              </a:pathLst>
            </a:custGeom>
            <a:solidFill>
              <a:srgbClr val="0067AA"/>
            </a:solidFill>
          </p:spPr>
          <p:txBody>
            <a:bodyPr/>
            <a:lstStyle/>
            <a:p>
              <a:endParaRPr lang="hu-H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667425" y="3078163"/>
            <a:ext cx="8214155" cy="2895720"/>
          </a:xfrm>
          <a:custGeom>
            <a:avLst/>
            <a:gdLst/>
            <a:ahLst/>
            <a:cxnLst/>
            <a:rect l="l" t="t" r="r" b="b"/>
            <a:pathLst>
              <a:path w="8214155" h="2895720">
                <a:moveTo>
                  <a:pt x="0" y="0"/>
                </a:moveTo>
                <a:lnTo>
                  <a:pt x="8214155" y="0"/>
                </a:lnTo>
                <a:lnTo>
                  <a:pt x="8214155" y="2895721"/>
                </a:lnTo>
                <a:lnTo>
                  <a:pt x="0" y="28957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2" name="Freeform 12"/>
          <p:cNvSpPr/>
          <p:nvPr/>
        </p:nvSpPr>
        <p:spPr>
          <a:xfrm>
            <a:off x="8658158" y="9139413"/>
            <a:ext cx="2808410" cy="925499"/>
          </a:xfrm>
          <a:custGeom>
            <a:avLst/>
            <a:gdLst/>
            <a:ahLst/>
            <a:cxnLst/>
            <a:rect l="l" t="t" r="r" b="b"/>
            <a:pathLst>
              <a:path w="2808410" h="925499">
                <a:moveTo>
                  <a:pt x="0" y="0"/>
                </a:moveTo>
                <a:lnTo>
                  <a:pt x="2808410" y="0"/>
                </a:lnTo>
                <a:lnTo>
                  <a:pt x="2808410" y="925499"/>
                </a:lnTo>
                <a:lnTo>
                  <a:pt x="0" y="925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3" name="Freeform 13"/>
          <p:cNvSpPr/>
          <p:nvPr/>
        </p:nvSpPr>
        <p:spPr>
          <a:xfrm>
            <a:off x="16210860" y="8870578"/>
            <a:ext cx="1642208" cy="1308635"/>
          </a:xfrm>
          <a:custGeom>
            <a:avLst/>
            <a:gdLst/>
            <a:ahLst/>
            <a:cxnLst/>
            <a:rect l="l" t="t" r="r" b="b"/>
            <a:pathLst>
              <a:path w="1642208" h="1308635">
                <a:moveTo>
                  <a:pt x="0" y="0"/>
                </a:moveTo>
                <a:lnTo>
                  <a:pt x="1642208" y="0"/>
                </a:lnTo>
                <a:lnTo>
                  <a:pt x="1642208" y="1308634"/>
                </a:lnTo>
                <a:lnTo>
                  <a:pt x="0" y="13086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4" name="Freeform 14"/>
          <p:cNvSpPr/>
          <p:nvPr/>
        </p:nvSpPr>
        <p:spPr>
          <a:xfrm>
            <a:off x="11655979" y="9060867"/>
            <a:ext cx="4739432" cy="1004045"/>
          </a:xfrm>
          <a:custGeom>
            <a:avLst/>
            <a:gdLst/>
            <a:ahLst/>
            <a:cxnLst/>
            <a:rect l="l" t="t" r="r" b="b"/>
            <a:pathLst>
              <a:path w="4739432" h="1004045">
                <a:moveTo>
                  <a:pt x="0" y="0"/>
                </a:moveTo>
                <a:lnTo>
                  <a:pt x="4739432" y="0"/>
                </a:lnTo>
                <a:lnTo>
                  <a:pt x="4739432" y="1004045"/>
                </a:lnTo>
                <a:lnTo>
                  <a:pt x="0" y="10040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15" name="TextBox 15"/>
          <p:cNvSpPr txBox="1"/>
          <p:nvPr/>
        </p:nvSpPr>
        <p:spPr>
          <a:xfrm>
            <a:off x="1667425" y="6623086"/>
            <a:ext cx="9433858" cy="758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hu-HU" sz="4499" dirty="0">
                <a:solidFill>
                  <a:srgbClr val="004AAD"/>
                </a:solidFill>
                <a:latin typeface="Calibri (MS) Bold"/>
                <a:hlinkClick r:id="rId6"/>
              </a:rPr>
              <a:t>REGISTER HERE</a:t>
            </a:r>
            <a:endParaRPr lang="en-US" sz="4499" dirty="0">
              <a:solidFill>
                <a:srgbClr val="004AAD"/>
              </a:solidFill>
              <a:latin typeface="Calibri (MS)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67425" y="7703856"/>
            <a:ext cx="6990733" cy="847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99"/>
              </a:lnSpc>
            </a:pPr>
            <a:r>
              <a:rPr lang="en-US" sz="4499" u="sng">
                <a:solidFill>
                  <a:srgbClr val="004AAD"/>
                </a:solidFill>
                <a:latin typeface="Calibri (MS) Bold"/>
                <a:hlinkClick r:id="rId7" tooltip="https://nibs.ecosim.hu/"/>
              </a:rPr>
              <a:t>NIBS.ECOSIM.HU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381</Words>
  <Application>Microsoft Office PowerPoint</Application>
  <PresentationFormat>Custom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Arial</vt:lpstr>
      <vt:lpstr>Calibri (MS)</vt:lpstr>
      <vt:lpstr>Roboto Bold</vt:lpstr>
      <vt:lpstr>Calibri (MS)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Uferbach Renáta</dc:creator>
  <cp:lastModifiedBy>Balázs</cp:lastModifiedBy>
  <cp:revision>9</cp:revision>
  <dcterms:modified xsi:type="dcterms:W3CDTF">2023-09-09T14:53:39Z</dcterms:modified>
</cp:coreProperties>
</file>